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5143500" cx="9144000"/>
  <p:notesSz cx="6858000" cy="9144000"/>
  <p:embeddedFontLst>
    <p:embeddedFont>
      <p:font typeface="Nunito"/>
      <p:regular r:id="rId18"/>
      <p:bold r:id="rId19"/>
      <p:italic r:id="rId20"/>
      <p:boldItalic r:id="rId21"/>
    </p:embeddedFont>
    <p:embeddedFont>
      <p:font typeface="Maven Pro"/>
      <p:regular r:id="rId22"/>
      <p:bold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E0FC91E-2EE2-476B-95C6-F4562C584A42}">
  <a:tblStyle styleId="{EE0FC91E-2EE2-476B-95C6-F4562C584A42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Nunito-italic.fntdata"/><Relationship Id="rId11" Type="http://schemas.openxmlformats.org/officeDocument/2006/relationships/slide" Target="slides/slide5.xml"/><Relationship Id="rId22" Type="http://schemas.openxmlformats.org/officeDocument/2006/relationships/font" Target="fonts/MavenPro-regular.fntdata"/><Relationship Id="rId10" Type="http://schemas.openxmlformats.org/officeDocument/2006/relationships/slide" Target="slides/slide4.xml"/><Relationship Id="rId21" Type="http://schemas.openxmlformats.org/officeDocument/2006/relationships/font" Target="fonts/Nunito-bold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23" Type="http://schemas.openxmlformats.org/officeDocument/2006/relationships/font" Target="fonts/MavenPr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font" Target="fonts/Nunito-bold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Nunito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2bdff2a1a74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2bdff2a1a74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2bdff2a1a74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Google Shape;348;g2bdff2a1a74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2bdff2a1a74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2bdff2a1a74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2bdff2a1a74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2bdff2a1a74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2bdff2a1a74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7" name="Google Shape;297;g2bdff2a1a74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2bdff2a1a74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2bdff2a1a74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2be077225e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2be077225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2bdff2a1a74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" name="Google Shape;319;g2bdff2a1a74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2bdff2a1a74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g2bdff2a1a74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2bdff2a1a74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Google Shape;333;g2bdff2a1a74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727950" y="0"/>
            <a:ext cx="7688100" cy="115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Title of the Project</a:t>
            </a:r>
            <a:endParaRPr/>
          </a:p>
        </p:txBody>
      </p:sp>
      <p:sp>
        <p:nvSpPr>
          <p:cNvPr id="278" name="Google Shape;278;p13"/>
          <p:cNvSpPr txBox="1"/>
          <p:nvPr>
            <p:ph idx="1" type="subTitle"/>
          </p:nvPr>
        </p:nvSpPr>
        <p:spPr>
          <a:xfrm>
            <a:off x="565351" y="1709950"/>
            <a:ext cx="49476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Agency Details</a:t>
            </a:r>
            <a:endParaRPr/>
          </a:p>
        </p:txBody>
      </p:sp>
      <p:sp>
        <p:nvSpPr>
          <p:cNvPr id="279" name="Google Shape;279;p13"/>
          <p:cNvSpPr txBox="1"/>
          <p:nvPr>
            <p:ph idx="1" type="subTitle"/>
          </p:nvPr>
        </p:nvSpPr>
        <p:spPr>
          <a:xfrm>
            <a:off x="5626375" y="1709950"/>
            <a:ext cx="33981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Local Body</a:t>
            </a:r>
            <a:endParaRPr/>
          </a:p>
        </p:txBody>
      </p:sp>
      <p:sp>
        <p:nvSpPr>
          <p:cNvPr id="280" name="Google Shape;280;p13"/>
          <p:cNvSpPr txBox="1"/>
          <p:nvPr/>
        </p:nvSpPr>
        <p:spPr>
          <a:xfrm>
            <a:off x="2187450" y="3901950"/>
            <a:ext cx="5128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Date and Time of Presentation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22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 Schedule</a:t>
            </a:r>
            <a:endParaRPr/>
          </a:p>
        </p:txBody>
      </p:sp>
      <p:sp>
        <p:nvSpPr>
          <p:cNvPr id="344" name="Google Shape;344;p22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00">
                <a:latin typeface="Nunito"/>
                <a:ea typeface="Nunito"/>
                <a:cs typeface="Nunito"/>
                <a:sym typeface="Nunito"/>
              </a:rPr>
              <a:t>‹#›</a:t>
            </a:fld>
            <a:endParaRPr sz="90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3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Any Other Details (if necessary)</a:t>
            </a:r>
            <a:endParaRPr/>
          </a:p>
        </p:txBody>
      </p:sp>
      <p:sp>
        <p:nvSpPr>
          <p:cNvPr id="351" name="Google Shape;351;p23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2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00">
                <a:latin typeface="Nunito"/>
                <a:ea typeface="Nunito"/>
                <a:cs typeface="Nunito"/>
                <a:sym typeface="Nunito"/>
              </a:rPr>
              <a:t>‹#›</a:t>
            </a:fld>
            <a:endParaRPr sz="90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Type of Plant &amp; Quantity Estimation</a:t>
            </a:r>
            <a:endParaRPr/>
          </a:p>
        </p:txBody>
      </p:sp>
      <p:sp>
        <p:nvSpPr>
          <p:cNvPr id="286" name="Google Shape;286;p1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1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00">
                <a:latin typeface="Nunito"/>
                <a:ea typeface="Nunito"/>
                <a:cs typeface="Nunito"/>
                <a:sym typeface="Nunito"/>
              </a:rPr>
              <a:t>‹#›</a:t>
            </a:fld>
            <a:endParaRPr sz="90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Site Specific Conditions/Remarks</a:t>
            </a:r>
            <a:endParaRPr/>
          </a:p>
        </p:txBody>
      </p:sp>
      <p:sp>
        <p:nvSpPr>
          <p:cNvPr id="293" name="Google Shape;293;p15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1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00">
                <a:latin typeface="Nunito"/>
                <a:ea typeface="Nunito"/>
                <a:cs typeface="Nunito"/>
                <a:sym typeface="Nunito"/>
              </a:rPr>
              <a:t>‹#›</a:t>
            </a:fld>
            <a:endParaRPr sz="90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6"/>
          <p:cNvSpPr txBox="1"/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Sewage Characteristics</a:t>
            </a:r>
            <a:endParaRPr/>
          </a:p>
        </p:txBody>
      </p:sp>
      <p:sp>
        <p:nvSpPr>
          <p:cNvPr id="300" name="Google Shape;300;p16"/>
          <p:cNvSpPr txBox="1"/>
          <p:nvPr>
            <p:ph idx="1" type="body"/>
          </p:nvPr>
        </p:nvSpPr>
        <p:spPr>
          <a:xfrm>
            <a:off x="311700" y="635175"/>
            <a:ext cx="8520600" cy="14193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Influent Sample Result</a:t>
            </a:r>
            <a:endParaRPr/>
          </a:p>
        </p:txBody>
      </p:sp>
      <p:sp>
        <p:nvSpPr>
          <p:cNvPr id="301" name="Google Shape;301;p16"/>
          <p:cNvSpPr txBox="1"/>
          <p:nvPr>
            <p:ph idx="1" type="body"/>
          </p:nvPr>
        </p:nvSpPr>
        <p:spPr>
          <a:xfrm>
            <a:off x="311700" y="2487300"/>
            <a:ext cx="8520600" cy="14193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Expected Output Result</a:t>
            </a:r>
            <a:endParaRPr/>
          </a:p>
        </p:txBody>
      </p:sp>
      <p:sp>
        <p:nvSpPr>
          <p:cNvPr id="302" name="Google Shape;302;p1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00">
                <a:latin typeface="Nunito"/>
                <a:ea typeface="Nunito"/>
                <a:cs typeface="Nunito"/>
                <a:sym typeface="Nunito"/>
              </a:rPr>
              <a:t>‹#›</a:t>
            </a:fld>
            <a:endParaRPr sz="90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7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Process Flow</a:t>
            </a:r>
            <a:endParaRPr/>
          </a:p>
        </p:txBody>
      </p:sp>
      <p:sp>
        <p:nvSpPr>
          <p:cNvPr id="308" name="Google Shape;308;p17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1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00">
                <a:latin typeface="Nunito"/>
                <a:ea typeface="Nunito"/>
                <a:cs typeface="Nunito"/>
                <a:sym typeface="Nunito"/>
              </a:rPr>
              <a:t>‹#›</a:t>
            </a:fld>
            <a:endParaRPr sz="90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8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Site lay out</a:t>
            </a:r>
            <a:endParaRPr/>
          </a:p>
        </p:txBody>
      </p:sp>
      <p:sp>
        <p:nvSpPr>
          <p:cNvPr id="315" name="Google Shape;315;p18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Lay out showing Siting criteria by KMBR/KPBR and KSPCB </a:t>
            </a:r>
            <a:r>
              <a:rPr lang="en"/>
              <a:t>setbacks</a:t>
            </a:r>
            <a:endParaRPr/>
          </a:p>
        </p:txBody>
      </p:sp>
      <p:sp>
        <p:nvSpPr>
          <p:cNvPr id="316" name="Google Shape;316;p1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00">
                <a:latin typeface="Nunito"/>
                <a:ea typeface="Nunito"/>
                <a:cs typeface="Nunito"/>
                <a:sym typeface="Nunito"/>
              </a:rPr>
              <a:t>‹#›</a:t>
            </a:fld>
            <a:endParaRPr sz="90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9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Sludge Management/ Water Reuse Plan</a:t>
            </a:r>
            <a:endParaRPr/>
          </a:p>
        </p:txBody>
      </p:sp>
      <p:sp>
        <p:nvSpPr>
          <p:cNvPr id="322" name="Google Shape;322;p19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1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00">
                <a:latin typeface="Nunito"/>
                <a:ea typeface="Nunito"/>
                <a:cs typeface="Nunito"/>
                <a:sym typeface="Nunito"/>
              </a:rPr>
              <a:t>‹#›</a:t>
            </a:fld>
            <a:endParaRPr sz="90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0"/>
          <p:cNvSpPr txBox="1"/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STP Units Table</a:t>
            </a:r>
            <a:endParaRPr/>
          </a:p>
        </p:txBody>
      </p:sp>
      <p:graphicFrame>
        <p:nvGraphicFramePr>
          <p:cNvPr id="329" name="Google Shape;329;p20"/>
          <p:cNvGraphicFramePr/>
          <p:nvPr/>
        </p:nvGraphicFramePr>
        <p:xfrm>
          <a:off x="359325" y="617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{EE0FC91E-2EE2-476B-95C6-F4562C584A42}</a:tableStyleId>
              </a:tblPr>
              <a:tblGrid>
                <a:gridCol w="976575"/>
                <a:gridCol w="1027075"/>
                <a:gridCol w="1279650"/>
                <a:gridCol w="1043925"/>
                <a:gridCol w="1043925"/>
                <a:gridCol w="1060750"/>
                <a:gridCol w="1077600"/>
                <a:gridCol w="1111275"/>
              </a:tblGrid>
              <a:tr h="504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Sl. No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Unit Name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Dimensions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Tank Volume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Liquid Volume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Working Time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Detention Time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% Bod Reduction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8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8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8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8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8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8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8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8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8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8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30" name="Google Shape;330;p2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00">
                <a:latin typeface="Nunito"/>
                <a:ea typeface="Nunito"/>
                <a:cs typeface="Nunito"/>
                <a:sym typeface="Nunito"/>
              </a:rPr>
              <a:t>‹#›</a:t>
            </a:fld>
            <a:endParaRPr sz="90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21"/>
          <p:cNvSpPr txBox="1"/>
          <p:nvPr>
            <p:ph type="title"/>
          </p:nvPr>
        </p:nvSpPr>
        <p:spPr>
          <a:xfrm>
            <a:off x="311700" y="1198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CAPEX &amp; OPEX</a:t>
            </a:r>
            <a:endParaRPr/>
          </a:p>
        </p:txBody>
      </p:sp>
      <p:sp>
        <p:nvSpPr>
          <p:cNvPr id="336" name="Google Shape;336;p21"/>
          <p:cNvSpPr txBox="1"/>
          <p:nvPr>
            <p:ph idx="1" type="body"/>
          </p:nvPr>
        </p:nvSpPr>
        <p:spPr>
          <a:xfrm>
            <a:off x="311700" y="945550"/>
            <a:ext cx="4077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1"/>
          <p:cNvSpPr txBox="1"/>
          <p:nvPr>
            <p:ph idx="1" type="body"/>
          </p:nvPr>
        </p:nvSpPr>
        <p:spPr>
          <a:xfrm>
            <a:off x="5066100" y="945550"/>
            <a:ext cx="4077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00">
                <a:latin typeface="Nunito"/>
                <a:ea typeface="Nunito"/>
                <a:cs typeface="Nunito"/>
                <a:sym typeface="Nunito"/>
              </a:rPr>
              <a:t>‹#›</a:t>
            </a:fld>
            <a:endParaRPr sz="90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